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57"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F9C50D-4DFB-41AD-A371-392E30792AE7}"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FCF560F6-8992-4948-822B-06358AC763D2}"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72169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9C50D-4DFB-41AD-A371-392E30792AE7}"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F560F6-8992-4948-822B-06358AC763D2}"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2945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F9C50D-4DFB-41AD-A371-392E30792AE7}"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F560F6-8992-4948-822B-06358AC763D2}"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591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F9C50D-4DFB-41AD-A371-392E30792AE7}"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F560F6-8992-4948-822B-06358AC763D2}"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794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F9C50D-4DFB-41AD-A371-392E30792AE7}"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F560F6-8992-4948-822B-06358AC763D2}"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688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F9C50D-4DFB-41AD-A371-392E30792AE7}"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F560F6-8992-4948-822B-06358AC763D2}"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719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F9C50D-4DFB-41AD-A371-392E30792AE7}"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F560F6-8992-4948-822B-06358AC763D2}" type="slidenum">
              <a:rPr lang="en-IN" smtClean="0"/>
              <a:t>‹#›</a:t>
            </a:fld>
            <a:endParaRPr lang="en-IN"/>
          </a:p>
        </p:txBody>
      </p:sp>
    </p:spTree>
    <p:extLst>
      <p:ext uri="{BB962C8B-B14F-4D97-AF65-F5344CB8AC3E}">
        <p14:creationId xmlns:p14="http://schemas.microsoft.com/office/powerpoint/2010/main" val="863509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F9C50D-4DFB-41AD-A371-392E30792AE7}"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F560F6-8992-4948-822B-06358AC763D2}"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8978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EF9C50D-4DFB-41AD-A371-392E30792AE7}"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FCF560F6-8992-4948-822B-06358AC763D2}"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851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9C50D-4DFB-41AD-A371-392E30792AE7}"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F560F6-8992-4948-822B-06358AC763D2}"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2775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9C50D-4DFB-41AD-A371-392E30792AE7}"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F560F6-8992-4948-822B-06358AC763D2}"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2843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F9C50D-4DFB-41AD-A371-392E30792AE7}"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CF560F6-8992-4948-822B-06358AC763D2}"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7162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5FCA2-3AA3-4868-C085-222721FA815B}"/>
              </a:ext>
            </a:extLst>
          </p:cNvPr>
          <p:cNvSpPr>
            <a:spLocks noGrp="1"/>
          </p:cNvSpPr>
          <p:nvPr>
            <p:ph type="ctrTitle"/>
          </p:nvPr>
        </p:nvSpPr>
        <p:spPr/>
        <p:txBody>
          <a:bodyPr/>
          <a:lstStyle/>
          <a:p>
            <a:r>
              <a:rPr lang="en-US" dirty="0"/>
              <a:t>ECOSYSTEMS </a:t>
            </a:r>
            <a:endParaRPr lang="en-IN" dirty="0"/>
          </a:p>
        </p:txBody>
      </p:sp>
      <p:sp>
        <p:nvSpPr>
          <p:cNvPr id="3" name="Subtitle 2">
            <a:extLst>
              <a:ext uri="{FF2B5EF4-FFF2-40B4-BE49-F238E27FC236}">
                <a16:creationId xmlns:a16="http://schemas.microsoft.com/office/drawing/2014/main" id="{CDEE216E-7F31-2FB7-17DB-EBCBD160DC45}"/>
              </a:ext>
            </a:extLst>
          </p:cNvPr>
          <p:cNvSpPr>
            <a:spLocks noGrp="1"/>
          </p:cNvSpPr>
          <p:nvPr>
            <p:ph type="subTitle" idx="1"/>
          </p:nvPr>
        </p:nvSpPr>
        <p:spPr/>
        <p:txBody>
          <a:bodyPr/>
          <a:lstStyle/>
          <a:p>
            <a:r>
              <a:rPr lang="en-US" dirty="0"/>
              <a:t>TYPES</a:t>
            </a:r>
            <a:endParaRPr lang="en-IN" dirty="0"/>
          </a:p>
        </p:txBody>
      </p:sp>
    </p:spTree>
    <p:extLst>
      <p:ext uri="{BB962C8B-B14F-4D97-AF65-F5344CB8AC3E}">
        <p14:creationId xmlns:p14="http://schemas.microsoft.com/office/powerpoint/2010/main" val="48998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C68F91-961C-4C21-EB79-AED89817304D}"/>
              </a:ext>
            </a:extLst>
          </p:cNvPr>
          <p:cNvSpPr txBox="1"/>
          <p:nvPr/>
        </p:nvSpPr>
        <p:spPr>
          <a:xfrm>
            <a:off x="1871003" y="1139483"/>
            <a:ext cx="7276513" cy="1938992"/>
          </a:xfrm>
          <a:prstGeom prst="rect">
            <a:avLst/>
          </a:prstGeom>
          <a:noFill/>
        </p:spPr>
        <p:txBody>
          <a:bodyPr wrap="square">
            <a:spAutoFit/>
          </a:bodyPr>
          <a:lstStyle/>
          <a:p>
            <a:r>
              <a:rPr lang="en-US" sz="2000" b="1" i="0" dirty="0">
                <a:solidFill>
                  <a:srgbClr val="222222"/>
                </a:solidFill>
                <a:effectLst/>
                <a:latin typeface="Tahoma" panose="020B0604030504040204" pitchFamily="34" charset="0"/>
              </a:rPr>
              <a:t>An ecosystem or biome describes a single environment and every living (biotic) </a:t>
            </a:r>
            <a:r>
              <a:rPr lang="en-US" sz="2000" b="1" i="0" u="sng" dirty="0">
                <a:solidFill>
                  <a:srgbClr val="0588BC"/>
                </a:solidFill>
                <a:effectLst/>
                <a:latin typeface="Tahoma" panose="020B0604030504040204" pitchFamily="34" charset="0"/>
              </a:rPr>
              <a:t>organism</a:t>
            </a:r>
            <a:r>
              <a:rPr lang="en-US" sz="2000" b="1" i="0" dirty="0">
                <a:solidFill>
                  <a:srgbClr val="222222"/>
                </a:solidFill>
                <a:effectLst/>
                <a:latin typeface="Tahoma" panose="020B0604030504040204" pitchFamily="34" charset="0"/>
              </a:rPr>
              <a:t> and non-living (abiotic) factor that is contained within it or characterizes it. An ecosystem embodies every aspect of a single habitat, including all interactions between its different elements.</a:t>
            </a:r>
            <a:endParaRPr lang="en-IN" sz="2000" b="1" dirty="0"/>
          </a:p>
        </p:txBody>
      </p:sp>
    </p:spTree>
    <p:extLst>
      <p:ext uri="{BB962C8B-B14F-4D97-AF65-F5344CB8AC3E}">
        <p14:creationId xmlns:p14="http://schemas.microsoft.com/office/powerpoint/2010/main" val="421141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09105BE9-FB82-F8FE-D2B7-CE073210B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3883" y="401677"/>
            <a:ext cx="6299542" cy="4718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512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823EC2-9B8B-F884-9B94-AACBCE987066}"/>
              </a:ext>
            </a:extLst>
          </p:cNvPr>
          <p:cNvSpPr txBox="1"/>
          <p:nvPr/>
        </p:nvSpPr>
        <p:spPr>
          <a:xfrm>
            <a:off x="3049172" y="1301825"/>
            <a:ext cx="6098344" cy="4247317"/>
          </a:xfrm>
          <a:prstGeom prst="rect">
            <a:avLst/>
          </a:prstGeom>
          <a:noFill/>
        </p:spPr>
        <p:txBody>
          <a:bodyPr wrap="square">
            <a:spAutoFit/>
          </a:bodyPr>
          <a:lstStyle/>
          <a:p>
            <a:pPr algn="l">
              <a:buFont typeface="+mj-lt"/>
              <a:buAutoNum type="arabicPeriod"/>
            </a:pPr>
            <a:r>
              <a:rPr lang="en-US" b="1" i="0" dirty="0">
                <a:solidFill>
                  <a:srgbClr val="333333"/>
                </a:solidFill>
                <a:effectLst/>
                <a:latin typeface="Roboto" panose="02000000000000000000" pitchFamily="2" charset="0"/>
              </a:rPr>
              <a:t>Forest Ecosystems –</a:t>
            </a:r>
            <a:r>
              <a:rPr lang="en-US" b="0" i="0" dirty="0">
                <a:solidFill>
                  <a:srgbClr val="333333"/>
                </a:solidFill>
                <a:effectLst/>
                <a:latin typeface="Roboto" panose="02000000000000000000" pitchFamily="2" charset="0"/>
              </a:rPr>
              <a:t> includes plants, animals and microorganisms that live in coordination with the abiotic factors of the environment</a:t>
            </a:r>
          </a:p>
          <a:p>
            <a:pPr algn="l">
              <a:buFont typeface="+mj-lt"/>
              <a:buAutoNum type="arabicPeriod"/>
            </a:pPr>
            <a:r>
              <a:rPr lang="en-US" b="1" i="0" dirty="0">
                <a:solidFill>
                  <a:srgbClr val="333333"/>
                </a:solidFill>
                <a:effectLst/>
                <a:latin typeface="Roboto" panose="02000000000000000000" pitchFamily="2" charset="0"/>
              </a:rPr>
              <a:t>Grassland Ecosystems –</a:t>
            </a:r>
            <a:r>
              <a:rPr lang="en-US" b="0" i="0" dirty="0">
                <a:solidFill>
                  <a:srgbClr val="333333"/>
                </a:solidFill>
                <a:effectLst/>
                <a:latin typeface="Roboto" panose="02000000000000000000" pitchFamily="2" charset="0"/>
              </a:rPr>
              <a:t> the vegetation is dominated by grasses and herbs such as temperate, savanna, etc.</a:t>
            </a:r>
          </a:p>
          <a:p>
            <a:pPr algn="l">
              <a:buFont typeface="+mj-lt"/>
              <a:buAutoNum type="arabicPeriod"/>
            </a:pPr>
            <a:r>
              <a:rPr lang="en-US" b="1" i="0" dirty="0">
                <a:solidFill>
                  <a:srgbClr val="333333"/>
                </a:solidFill>
                <a:effectLst/>
                <a:latin typeface="Roboto" panose="02000000000000000000" pitchFamily="2" charset="0"/>
              </a:rPr>
              <a:t>Tundra Ecosystems –</a:t>
            </a:r>
            <a:r>
              <a:rPr lang="en-US" b="0" i="0" dirty="0">
                <a:solidFill>
                  <a:srgbClr val="333333"/>
                </a:solidFill>
                <a:effectLst/>
                <a:latin typeface="Roboto" panose="02000000000000000000" pitchFamily="2" charset="0"/>
              </a:rPr>
              <a:t> devoid of trees and are found in cold climates or where rainfall is scarce. The ecosystem in the Arctic or mountain tops is tundra type</a:t>
            </a:r>
          </a:p>
          <a:p>
            <a:pPr algn="l">
              <a:buFont typeface="+mj-lt"/>
              <a:buAutoNum type="arabicPeriod"/>
            </a:pPr>
            <a:r>
              <a:rPr lang="en-US" b="1" i="0" dirty="0">
                <a:solidFill>
                  <a:srgbClr val="333333"/>
                </a:solidFill>
                <a:effectLst/>
                <a:latin typeface="Roboto" panose="02000000000000000000" pitchFamily="2" charset="0"/>
              </a:rPr>
              <a:t>Desert Ecosystem</a:t>
            </a:r>
            <a:r>
              <a:rPr lang="en-US" b="0" i="0" dirty="0">
                <a:solidFill>
                  <a:srgbClr val="333333"/>
                </a:solidFill>
                <a:effectLst/>
                <a:latin typeface="Roboto" panose="02000000000000000000" pitchFamily="2" charset="0"/>
              </a:rPr>
              <a:t> – found throughout the world. These are regions with very little rainfall</a:t>
            </a:r>
          </a:p>
          <a:p>
            <a:pPr algn="l">
              <a:buFont typeface="+mj-lt"/>
              <a:buAutoNum type="arabicPeriod"/>
            </a:pPr>
            <a:r>
              <a:rPr lang="en-US" b="1" i="0" dirty="0">
                <a:solidFill>
                  <a:srgbClr val="333333"/>
                </a:solidFill>
                <a:effectLst/>
                <a:latin typeface="Roboto" panose="02000000000000000000" pitchFamily="2" charset="0"/>
              </a:rPr>
              <a:t>Freshwater Ecosystem</a:t>
            </a:r>
            <a:r>
              <a:rPr lang="en-US" b="0" i="0" dirty="0">
                <a:solidFill>
                  <a:srgbClr val="333333"/>
                </a:solidFill>
                <a:effectLst/>
                <a:latin typeface="Roboto" panose="02000000000000000000" pitchFamily="2" charset="0"/>
              </a:rPr>
              <a:t> – includes lakes, ponds, rivers, streams and wetlands.</a:t>
            </a:r>
          </a:p>
          <a:p>
            <a:pPr algn="l">
              <a:buFont typeface="+mj-lt"/>
              <a:buAutoNum type="arabicPeriod"/>
            </a:pPr>
            <a:r>
              <a:rPr lang="en-US" b="1" i="0" dirty="0">
                <a:solidFill>
                  <a:srgbClr val="333333"/>
                </a:solidFill>
                <a:effectLst/>
                <a:latin typeface="Roboto" panose="02000000000000000000" pitchFamily="2" charset="0"/>
              </a:rPr>
              <a:t>Marine Ecosystem</a:t>
            </a:r>
            <a:r>
              <a:rPr lang="en-US" b="0" i="0" dirty="0">
                <a:solidFill>
                  <a:srgbClr val="333333"/>
                </a:solidFill>
                <a:effectLst/>
                <a:latin typeface="Roboto" panose="02000000000000000000" pitchFamily="2" charset="0"/>
              </a:rPr>
              <a:t> – includes seas and oceans.</a:t>
            </a:r>
          </a:p>
          <a:p>
            <a:br>
              <a:rPr lang="en-US" dirty="0"/>
            </a:br>
            <a:endParaRPr lang="en-IN" dirty="0"/>
          </a:p>
        </p:txBody>
      </p:sp>
    </p:spTree>
    <p:extLst>
      <p:ext uri="{BB962C8B-B14F-4D97-AF65-F5344CB8AC3E}">
        <p14:creationId xmlns:p14="http://schemas.microsoft.com/office/powerpoint/2010/main" val="3480781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85A667-E407-A552-F1FB-5B157816431C}"/>
              </a:ext>
            </a:extLst>
          </p:cNvPr>
          <p:cNvSpPr txBox="1"/>
          <p:nvPr/>
        </p:nvSpPr>
        <p:spPr>
          <a:xfrm>
            <a:off x="1702191" y="1041009"/>
            <a:ext cx="7445325" cy="1692771"/>
          </a:xfrm>
          <a:prstGeom prst="rect">
            <a:avLst/>
          </a:prstGeom>
          <a:noFill/>
        </p:spPr>
        <p:txBody>
          <a:bodyPr wrap="square">
            <a:spAutoFit/>
          </a:bodyPr>
          <a:lstStyle/>
          <a:p>
            <a:r>
              <a:rPr lang="en-US" sz="2400" b="1" i="0" dirty="0">
                <a:solidFill>
                  <a:srgbClr val="111111"/>
                </a:solidFill>
                <a:effectLst/>
                <a:latin typeface="Roboto" panose="02000000000000000000" pitchFamily="2" charset="0"/>
              </a:rPr>
              <a:t>A forest ecosystem </a:t>
            </a:r>
            <a:r>
              <a:rPr lang="en-US" sz="2000" b="1" i="0" dirty="0">
                <a:solidFill>
                  <a:srgbClr val="111111"/>
                </a:solidFill>
                <a:effectLst/>
                <a:latin typeface="Roboto" panose="02000000000000000000" pitchFamily="2" charset="0"/>
              </a:rPr>
              <a:t>is a community of organisms that lives within a forest. A forest is usually defined as a large group of trees. However, other important aspects of a forest are the shrubs, the leaf mulch on the floor and the plants that live in tandem with the trees.</a:t>
            </a:r>
            <a:endParaRPr lang="en-IN" sz="2000" b="1" dirty="0"/>
          </a:p>
        </p:txBody>
      </p:sp>
      <p:pic>
        <p:nvPicPr>
          <p:cNvPr id="2050" name="Picture 2" descr="See the source image">
            <a:extLst>
              <a:ext uri="{FF2B5EF4-FFF2-40B4-BE49-F238E27FC236}">
                <a16:creationId xmlns:a16="http://schemas.microsoft.com/office/drawing/2014/main" id="{8AF3CBB9-3EC6-3D58-2723-AA1B330CA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342" y="3052690"/>
            <a:ext cx="4417256" cy="2944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456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853E04-C57E-A992-3D38-80C62ED5BF9F}"/>
              </a:ext>
            </a:extLst>
          </p:cNvPr>
          <p:cNvSpPr txBox="1"/>
          <p:nvPr/>
        </p:nvSpPr>
        <p:spPr>
          <a:xfrm>
            <a:off x="281354" y="211016"/>
            <a:ext cx="8908365" cy="3170099"/>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Grassland Ecosystem </a:t>
            </a:r>
          </a:p>
          <a:p>
            <a:pPr algn="l"/>
            <a:endParaRPr lang="en-US" sz="2000" b="1" i="0"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dirty="0">
                <a:solidFill>
                  <a:srgbClr val="111111"/>
                </a:solidFill>
                <a:effectLst/>
                <a:latin typeface="Roboto" panose="02000000000000000000" pitchFamily="2" charset="0"/>
              </a:rPr>
              <a:t>Tropical grassland ecosystem. Savanna is an excellent example of the tropical grassland ecosystem. </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Temperate grassland ecosystem. North American Prairies is an excellent example of a temperate grassland ecosystem. </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Flooded grassland ecosystem. As the name suggests, flooded grasslands have water throughout the year. </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Tundra grasslands ecosystem. Tundra grasslands are also known as polar grassland.</a:t>
            </a:r>
          </a:p>
        </p:txBody>
      </p:sp>
      <p:pic>
        <p:nvPicPr>
          <p:cNvPr id="6146" name="Picture 2" descr="See the source image">
            <a:extLst>
              <a:ext uri="{FF2B5EF4-FFF2-40B4-BE49-F238E27FC236}">
                <a16:creationId xmlns:a16="http://schemas.microsoft.com/office/drawing/2014/main" id="{AB98EA97-3E27-EB8D-0265-03E5C3A2E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258" y="3194123"/>
            <a:ext cx="4152314" cy="2730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828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3F8CC8-2AC7-39E7-A9E3-8512D3DF22F3}"/>
              </a:ext>
            </a:extLst>
          </p:cNvPr>
          <p:cNvSpPr txBox="1"/>
          <p:nvPr/>
        </p:nvSpPr>
        <p:spPr>
          <a:xfrm>
            <a:off x="323557" y="148077"/>
            <a:ext cx="8823960" cy="3231654"/>
          </a:xfrm>
          <a:prstGeom prst="rect">
            <a:avLst/>
          </a:prstGeom>
          <a:noFill/>
        </p:spPr>
        <p:txBody>
          <a:bodyPr wrap="square">
            <a:spAutoFit/>
          </a:bodyPr>
          <a:lstStyle/>
          <a:p>
            <a:pPr algn="l"/>
            <a:r>
              <a:rPr lang="en-US" sz="2400" b="1" i="0" dirty="0">
                <a:solidFill>
                  <a:srgbClr val="2C2F34"/>
                </a:solidFill>
                <a:effectLst/>
                <a:latin typeface="Arial" panose="020B0604020202020204" pitchFamily="34" charset="0"/>
              </a:rPr>
              <a:t>Desert ecosystem </a:t>
            </a:r>
            <a:r>
              <a:rPr lang="en-US" sz="2000" b="1" i="0" dirty="0">
                <a:solidFill>
                  <a:srgbClr val="2C2F34"/>
                </a:solidFill>
                <a:effectLst/>
                <a:latin typeface="Arial" panose="020B0604020202020204" pitchFamily="34" charset="0"/>
              </a:rPr>
              <a:t>is the driest ecosystem of the earth and this is the reason it has less vegetation and less diversity of life. It is one of the parts of the terrestrial ecosystem. The plants and animals of the desert ecosystem have mastered the art of survival in harsh conditions. A desert ecosystem is basically devoid of any rainfall or precipitation.</a:t>
            </a:r>
          </a:p>
          <a:p>
            <a:pPr algn="l"/>
            <a:r>
              <a:rPr lang="en-US" sz="2000" b="1" i="0" u="sng" dirty="0">
                <a:solidFill>
                  <a:srgbClr val="2C2F34"/>
                </a:solidFill>
                <a:effectLst/>
                <a:latin typeface="Arial" panose="020B0604020202020204" pitchFamily="34" charset="0"/>
              </a:rPr>
              <a:t>In short desert ecosystem</a:t>
            </a:r>
            <a:r>
              <a:rPr lang="en-US" sz="2000" b="1" i="0" dirty="0">
                <a:solidFill>
                  <a:srgbClr val="2C2F34"/>
                </a:solidFill>
                <a:effectLst/>
                <a:latin typeface="Arial" panose="020B0604020202020204" pitchFamily="34" charset="0"/>
              </a:rPr>
              <a:t> is the community of living and non-living organisms living together and interacting in an environment which seems to be abandoned. A Desert ecosystem is the interaction between both the Biotic and Abiotic components of the environment.</a:t>
            </a:r>
          </a:p>
        </p:txBody>
      </p:sp>
      <p:pic>
        <p:nvPicPr>
          <p:cNvPr id="5122" name="Picture 2" descr="See the source image">
            <a:extLst>
              <a:ext uri="{FF2B5EF4-FFF2-40B4-BE49-F238E27FC236}">
                <a16:creationId xmlns:a16="http://schemas.microsoft.com/office/drawing/2014/main" id="{8E96A131-CB16-39ED-7D5C-E793C8193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5366" y="3517638"/>
            <a:ext cx="3502856" cy="2336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186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A77F5-A72D-4C9C-D3FA-3F1F86E71CC9}"/>
              </a:ext>
            </a:extLst>
          </p:cNvPr>
          <p:cNvSpPr txBox="1"/>
          <p:nvPr/>
        </p:nvSpPr>
        <p:spPr>
          <a:xfrm>
            <a:off x="1037492" y="496614"/>
            <a:ext cx="6098344" cy="2246769"/>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Tundra Ecosystems</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This ecosystem usually has a long cold winter and a very short hot summer.</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The tundra ecosystem is extremely windy with high </a:t>
            </a:r>
            <a:r>
              <a:rPr lang="en-US" sz="2000" b="1" dirty="0">
                <a:solidFill>
                  <a:srgbClr val="111111"/>
                </a:solidFill>
                <a:latin typeface="Roboto" panose="02000000000000000000" pitchFamily="2" charset="0"/>
              </a:rPr>
              <a:t>snowfall</a:t>
            </a:r>
            <a:r>
              <a:rPr lang="en-US" sz="2000" b="1" i="0" dirty="0">
                <a:solidFill>
                  <a:srgbClr val="111111"/>
                </a:solidFill>
                <a:effectLst/>
                <a:latin typeface="Roboto" panose="02000000000000000000" pitchFamily="2" charset="0"/>
              </a:rPr>
              <a:t> and less rainfall.</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The temperature in these regions goes below freezing point at night times. ...</a:t>
            </a:r>
          </a:p>
        </p:txBody>
      </p:sp>
      <p:pic>
        <p:nvPicPr>
          <p:cNvPr id="4098" name="Picture 2" descr="See the source image">
            <a:extLst>
              <a:ext uri="{FF2B5EF4-FFF2-40B4-BE49-F238E27FC236}">
                <a16:creationId xmlns:a16="http://schemas.microsoft.com/office/drawing/2014/main" id="{D4C3A720-F34A-59AF-3400-56C4FB0CC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7135836" y="1512276"/>
            <a:ext cx="4175579" cy="3940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330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3381F0-A979-2FFE-1394-33F77E302B4F}"/>
              </a:ext>
            </a:extLst>
          </p:cNvPr>
          <p:cNvSpPr txBox="1"/>
          <p:nvPr/>
        </p:nvSpPr>
        <p:spPr>
          <a:xfrm>
            <a:off x="492370" y="126609"/>
            <a:ext cx="8486334" cy="3477875"/>
          </a:xfrm>
          <a:prstGeom prst="rect">
            <a:avLst/>
          </a:prstGeom>
          <a:noFill/>
        </p:spPr>
        <p:txBody>
          <a:bodyPr wrap="square">
            <a:spAutoFit/>
          </a:bodyPr>
          <a:lstStyle/>
          <a:p>
            <a:pPr algn="l"/>
            <a:r>
              <a:rPr lang="en-US" sz="2000" b="1" i="0" dirty="0">
                <a:solidFill>
                  <a:srgbClr val="FF0000"/>
                </a:solidFill>
                <a:effectLst/>
                <a:latin typeface="Arial" panose="020B0604020202020204" pitchFamily="34" charset="0"/>
              </a:rPr>
              <a:t>Freshwater Ecosystem</a:t>
            </a:r>
            <a:br>
              <a:rPr lang="en-US" sz="2000" b="1" i="0" dirty="0">
                <a:solidFill>
                  <a:srgbClr val="FF0000"/>
                </a:solidFill>
                <a:effectLst/>
                <a:latin typeface="Arial" panose="020B0604020202020204" pitchFamily="34" charset="0"/>
              </a:rPr>
            </a:br>
            <a:endParaRPr lang="en-US" sz="2000" b="1" i="0" dirty="0">
              <a:solidFill>
                <a:srgbClr val="2C2F34"/>
              </a:solidFill>
              <a:effectLst/>
              <a:latin typeface="Arial" panose="020B0604020202020204" pitchFamily="34" charset="0"/>
            </a:endParaRPr>
          </a:p>
          <a:p>
            <a:pPr algn="l"/>
            <a:r>
              <a:rPr lang="en-US" sz="2000" b="1" i="0" dirty="0">
                <a:solidFill>
                  <a:srgbClr val="2C2F34"/>
                </a:solidFill>
                <a:effectLst/>
                <a:latin typeface="Arial" panose="020B0604020202020204" pitchFamily="34" charset="0"/>
              </a:rPr>
              <a:t>Most of the Earth Surface (around 70%) is covered with water, but not all the water is freshwater. Only 3.5% is freshwater, and the rest 96.5% is saltwater in the form of oceans.</a:t>
            </a:r>
          </a:p>
          <a:p>
            <a:pPr algn="l"/>
            <a:r>
              <a:rPr lang="en-US" sz="2000" b="1" i="0" dirty="0">
                <a:solidFill>
                  <a:srgbClr val="2C2F34"/>
                </a:solidFill>
                <a:effectLst/>
                <a:latin typeface="Arial" panose="020B0604020202020204" pitchFamily="34" charset="0"/>
              </a:rPr>
              <a:t>The Freshwater is found in the form of ponds, lakes, streams, frozen water, etc. other than oceans and seas. The freshwater ecosystem plays an important role in biodiversity. However, it is less extensive as compared to the saltwater ecosystem.</a:t>
            </a:r>
          </a:p>
          <a:p>
            <a:br>
              <a:rPr lang="en-US" sz="2000" b="1" dirty="0"/>
            </a:br>
            <a:endParaRPr lang="en-IN" sz="2000" b="1" dirty="0"/>
          </a:p>
        </p:txBody>
      </p:sp>
      <p:pic>
        <p:nvPicPr>
          <p:cNvPr id="3074" name="Picture 2" descr="See the source image">
            <a:extLst>
              <a:ext uri="{FF2B5EF4-FFF2-40B4-BE49-F238E27FC236}">
                <a16:creationId xmlns:a16="http://schemas.microsoft.com/office/drawing/2014/main" id="{E530B38A-05CF-D036-3B45-BF953C5BFD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133" y="2624726"/>
            <a:ext cx="4506343" cy="300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252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858C7A-8CF2-DFC1-4098-9D0F9BBB0A04}"/>
              </a:ext>
            </a:extLst>
          </p:cNvPr>
          <p:cNvSpPr txBox="1"/>
          <p:nvPr/>
        </p:nvSpPr>
        <p:spPr>
          <a:xfrm>
            <a:off x="1125415" y="675249"/>
            <a:ext cx="8022101" cy="2000548"/>
          </a:xfrm>
          <a:prstGeom prst="rect">
            <a:avLst/>
          </a:prstGeom>
          <a:noFill/>
        </p:spPr>
        <p:txBody>
          <a:bodyPr wrap="square">
            <a:spAutoFit/>
          </a:bodyPr>
          <a:lstStyle/>
          <a:p>
            <a:r>
              <a:rPr lang="en-US" sz="2400" b="1" i="0" dirty="0">
                <a:solidFill>
                  <a:srgbClr val="3A3A3A"/>
                </a:solidFill>
                <a:effectLst/>
                <a:latin typeface="-apple-system"/>
              </a:rPr>
              <a:t>Marine ecosystems </a:t>
            </a:r>
            <a:r>
              <a:rPr lang="en-US" sz="2000" b="1" i="0" dirty="0">
                <a:solidFill>
                  <a:srgbClr val="3A3A3A"/>
                </a:solidFill>
                <a:effectLst/>
                <a:latin typeface="-apple-system"/>
              </a:rPr>
              <a:t>are vast and most stable ecosystems on the earth and are of great ecological importance. The seawater is salty with an average of 3.5%. Sodium chloride (NaCl), potassium, magnesium, and other necessary minerals present in seawater. The marine ecosystem is important because gives marine life such as fish, reptiles, invertebrates, sharks, and other aquatic animals.</a:t>
            </a:r>
            <a:endParaRPr lang="en-IN" sz="2000" b="1" dirty="0"/>
          </a:p>
        </p:txBody>
      </p:sp>
      <p:pic>
        <p:nvPicPr>
          <p:cNvPr id="1026" name="Picture 2" descr="See the source image">
            <a:extLst>
              <a:ext uri="{FF2B5EF4-FFF2-40B4-BE49-F238E27FC236}">
                <a16:creationId xmlns:a16="http://schemas.microsoft.com/office/drawing/2014/main" id="{0F468426-0C18-1A0D-6590-228E37475A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348" y="2546252"/>
            <a:ext cx="5570220" cy="3492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66207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35</TotalTime>
  <Words>588</Words>
  <Application>Microsoft Office PowerPoint</Application>
  <PresentationFormat>Widescreen</PresentationFormat>
  <Paragraphs>28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-apple-system</vt:lpstr>
      <vt:lpstr>Arial</vt:lpstr>
      <vt:lpstr>Gill Sans MT</vt:lpstr>
      <vt:lpstr>Roboto</vt:lpstr>
      <vt:lpstr>Tahoma</vt:lpstr>
      <vt:lpstr>Gallery</vt:lpstr>
      <vt:lpstr>ECOSYSTEMS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3</cp:revision>
  <dcterms:created xsi:type="dcterms:W3CDTF">2022-07-17T08:48:04Z</dcterms:created>
  <dcterms:modified xsi:type="dcterms:W3CDTF">2022-07-20T07:01:11Z</dcterms:modified>
</cp:coreProperties>
</file>